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68" r:id="rId6"/>
    <p:sldId id="269" r:id="rId7"/>
    <p:sldId id="270" r:id="rId8"/>
    <p:sldId id="276" r:id="rId9"/>
    <p:sldId id="272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7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75" d="100"/>
          <a:sy n="75" d="100"/>
        </p:scale>
        <p:origin x="8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/>
              <a:t>Earliest deadline 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Zafirul Izzat Bin Mohamad Zaidi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607A7-832C-6D0C-1693-82B27652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en-GB" sz="6500" dirty="0"/>
              <a:t>REAL TIME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C922-88A9-AD33-6BFD-71F475DE2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20620"/>
            <a:ext cx="9601200" cy="2946779"/>
          </a:xfrm>
        </p:spPr>
        <p:txBody>
          <a:bodyPr>
            <a:normAutofit/>
          </a:bodyPr>
          <a:lstStyle/>
          <a:p>
            <a:r>
              <a:rPr lang="en-GB" dirty="0"/>
              <a:t>Real time systems are computer systems that have timing constraints imposed on their actions.</a:t>
            </a:r>
          </a:p>
          <a:p>
            <a:r>
              <a:rPr lang="en-GB" dirty="0"/>
              <a:t>Hard real time system and soft real time system.</a:t>
            </a:r>
          </a:p>
          <a:p>
            <a:r>
              <a:rPr lang="en-GB" dirty="0"/>
              <a:t>Scheduling plays a big role.</a:t>
            </a:r>
          </a:p>
        </p:txBody>
      </p:sp>
    </p:spTree>
    <p:extLst>
      <p:ext uri="{BB962C8B-B14F-4D97-AF65-F5344CB8AC3E}">
        <p14:creationId xmlns:p14="http://schemas.microsoft.com/office/powerpoint/2010/main" val="2572517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A713-96D2-E5B3-C1AF-3B11FD2F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500"/>
              <a:t>SERVER</a:t>
            </a:r>
            <a:endParaRPr lang="en-GB" sz="6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1D954-71A6-6E68-0B24-055CEEB81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457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Fix priority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95FED-EB26-B22E-C6E5-F2C0DD70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9563" y="2285998"/>
            <a:ext cx="4447786" cy="457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Dynamic priority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D2E7F-136A-C797-5C2D-FB88C3C1D044}"/>
              </a:ext>
            </a:extLst>
          </p:cNvPr>
          <p:cNvSpPr txBox="1"/>
          <p:nvPr/>
        </p:nvSpPr>
        <p:spPr>
          <a:xfrm>
            <a:off x="1407160" y="3093720"/>
            <a:ext cx="4445000" cy="253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Running time of the tasks follows the deadline according to its period.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scheduled based on a fixed priority assignment.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Example using Rate Monotonic Algorithm.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9729D-235D-CEC3-BE09-E6E7ACBA8A30}"/>
              </a:ext>
            </a:extLst>
          </p:cNvPr>
          <p:cNvSpPr txBox="1"/>
          <p:nvPr/>
        </p:nvSpPr>
        <p:spPr>
          <a:xfrm>
            <a:off x="6789563" y="3093720"/>
            <a:ext cx="4259437" cy="253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Able to change the CPU need for a task throughout run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Deadline can be extended.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Allows you to fit more tasks into a shorter time frame.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Example using Earliest Deadline Late.</a:t>
            </a:r>
          </a:p>
        </p:txBody>
      </p:sp>
    </p:spTree>
    <p:extLst>
      <p:ext uri="{BB962C8B-B14F-4D97-AF65-F5344CB8AC3E}">
        <p14:creationId xmlns:p14="http://schemas.microsoft.com/office/powerpoint/2010/main" val="518931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996514-D918-4C7B-E33F-1306A68C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30" y="807946"/>
            <a:ext cx="4649130" cy="5863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cap="all" dirty="0">
                <a:solidFill>
                  <a:schemeClr val="tx1"/>
                </a:solidFill>
              </a:rPr>
              <a:t>Problem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25AC3-0FCB-82FB-317F-FD449C210475}"/>
              </a:ext>
            </a:extLst>
          </p:cNvPr>
          <p:cNvSpPr txBox="1"/>
          <p:nvPr/>
        </p:nvSpPr>
        <p:spPr>
          <a:xfrm>
            <a:off x="1506458" y="1598555"/>
            <a:ext cx="33418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Designed to operate effectively under a dynamic Earliest Deadline First.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Has a period Ts time and a Cs capacity.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The periods of replenishment are determined by a replenishment rule.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Replenishment time and deadline are determined. RT1 = ds = Ta(3) + Ts(6) = 9.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Sporadic server technique may take a long time.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24A4-5B57-F35D-FF41-77FF11AE1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45" y="1837803"/>
            <a:ext cx="9557815" cy="4408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07CDAC-B751-7FC6-D706-6D6F6A78BD72}"/>
              </a:ext>
            </a:extLst>
          </p:cNvPr>
          <p:cNvSpPr txBox="1"/>
          <p:nvPr/>
        </p:nvSpPr>
        <p:spPr>
          <a:xfrm>
            <a:off x="4673600" y="1153148"/>
            <a:ext cx="412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DYNAMIC SPORADIC SERVER</a:t>
            </a:r>
          </a:p>
        </p:txBody>
      </p:sp>
    </p:spTree>
    <p:extLst>
      <p:ext uri="{BB962C8B-B14F-4D97-AF65-F5344CB8AC3E}">
        <p14:creationId xmlns:p14="http://schemas.microsoft.com/office/powerpoint/2010/main" val="35958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00A142E-8281-3D76-BCB7-B1D4E35F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91289" y="2689747"/>
            <a:ext cx="4252690" cy="1314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5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A641A-AD53-5B05-7F4E-E6EDC8246625}"/>
              </a:ext>
            </a:extLst>
          </p:cNvPr>
          <p:cNvSpPr txBox="1"/>
          <p:nvPr/>
        </p:nvSpPr>
        <p:spPr>
          <a:xfrm rot="16200000">
            <a:off x="-315936" y="2607255"/>
            <a:ext cx="321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EARLIEST DEADLINE 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C1F7E-701B-8131-A4A1-934F8526D549}"/>
              </a:ext>
            </a:extLst>
          </p:cNvPr>
          <p:cNvSpPr txBox="1"/>
          <p:nvPr/>
        </p:nvSpPr>
        <p:spPr>
          <a:xfrm>
            <a:off x="2145517" y="925035"/>
            <a:ext cx="616204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500" dirty="0"/>
              <a:t>WHAT IS EDL?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EA0261-EBA2-B5E9-E370-93C30CECE7A8}"/>
              </a:ext>
            </a:extLst>
          </p:cNvPr>
          <p:cNvSpPr/>
          <p:nvPr/>
        </p:nvSpPr>
        <p:spPr>
          <a:xfrm>
            <a:off x="2679064" y="2283229"/>
            <a:ext cx="8942297" cy="416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lowchart: Preparation 30">
            <a:extLst>
              <a:ext uri="{FF2B5EF4-FFF2-40B4-BE49-F238E27FC236}">
                <a16:creationId xmlns:a16="http://schemas.microsoft.com/office/drawing/2014/main" id="{6D144105-59F9-D490-8363-A92E3BEE2AA3}"/>
              </a:ext>
            </a:extLst>
          </p:cNvPr>
          <p:cNvSpPr/>
          <p:nvPr/>
        </p:nvSpPr>
        <p:spPr>
          <a:xfrm>
            <a:off x="2783669" y="2708606"/>
            <a:ext cx="2569128" cy="1906064"/>
          </a:xfrm>
          <a:prstGeom prst="flowChartPreparation">
            <a:avLst/>
          </a:prstGeom>
          <a:solidFill>
            <a:srgbClr val="DFB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owchart: Preparation 37">
            <a:extLst>
              <a:ext uri="{FF2B5EF4-FFF2-40B4-BE49-F238E27FC236}">
                <a16:creationId xmlns:a16="http://schemas.microsoft.com/office/drawing/2014/main" id="{9A819874-7B10-3574-8AE5-76EDC41F8629}"/>
              </a:ext>
            </a:extLst>
          </p:cNvPr>
          <p:cNvSpPr/>
          <p:nvPr/>
        </p:nvSpPr>
        <p:spPr>
          <a:xfrm>
            <a:off x="8955040" y="4020316"/>
            <a:ext cx="2569128" cy="1906064"/>
          </a:xfrm>
          <a:prstGeom prst="flowChartPreparation">
            <a:avLst/>
          </a:prstGeom>
          <a:solidFill>
            <a:srgbClr val="DFB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lowchart: Preparation 38">
            <a:extLst>
              <a:ext uri="{FF2B5EF4-FFF2-40B4-BE49-F238E27FC236}">
                <a16:creationId xmlns:a16="http://schemas.microsoft.com/office/drawing/2014/main" id="{7A88CF4A-32B6-1EAB-B2F9-5602C5FA290A}"/>
              </a:ext>
            </a:extLst>
          </p:cNvPr>
          <p:cNvSpPr/>
          <p:nvPr/>
        </p:nvSpPr>
        <p:spPr>
          <a:xfrm>
            <a:off x="6839205" y="2735571"/>
            <a:ext cx="2569128" cy="1906064"/>
          </a:xfrm>
          <a:prstGeom prst="flowChartPreparation">
            <a:avLst/>
          </a:prstGeom>
          <a:solidFill>
            <a:srgbClr val="DFB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lowchart: Preparation 39">
            <a:extLst>
              <a:ext uri="{FF2B5EF4-FFF2-40B4-BE49-F238E27FC236}">
                <a16:creationId xmlns:a16="http://schemas.microsoft.com/office/drawing/2014/main" id="{0FFB33E4-807A-7C7E-7CF4-F14A21A61535}"/>
              </a:ext>
            </a:extLst>
          </p:cNvPr>
          <p:cNvSpPr/>
          <p:nvPr/>
        </p:nvSpPr>
        <p:spPr>
          <a:xfrm>
            <a:off x="4781383" y="4131698"/>
            <a:ext cx="2569128" cy="1906064"/>
          </a:xfrm>
          <a:prstGeom prst="flowChartPreparation">
            <a:avLst/>
          </a:prstGeom>
          <a:solidFill>
            <a:srgbClr val="DFB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644D76-2CD1-16F6-9198-12B313B40EB3}"/>
              </a:ext>
            </a:extLst>
          </p:cNvPr>
          <p:cNvSpPr txBox="1"/>
          <p:nvPr/>
        </p:nvSpPr>
        <p:spPr>
          <a:xfrm>
            <a:off x="5202385" y="4732636"/>
            <a:ext cx="2815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Periodic tasks are schedule as late as possible.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3425E-EB6A-0B2E-4362-4573310E0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2558" y="4451003"/>
            <a:ext cx="2468804" cy="1934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endParaRPr lang="en-GB" sz="1600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Aperiodic task totally depends on idle time</a:t>
            </a:r>
            <a:r>
              <a:rPr lang="en-GB" sz="1600" dirty="0">
                <a:solidFill>
                  <a:srgbClr val="FF0000"/>
                </a:solidFill>
              </a:rPr>
              <a:t>.</a:t>
            </a:r>
          </a:p>
          <a:p>
            <a:pPr algn="l"/>
            <a:endParaRPr lang="en-GB" sz="16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GB" sz="16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GB" sz="16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7B5DD3-3603-1757-0D5F-DE2995E2EE6E}"/>
              </a:ext>
            </a:extLst>
          </p:cNvPr>
          <p:cNvSpPr txBox="1"/>
          <p:nvPr/>
        </p:nvSpPr>
        <p:spPr>
          <a:xfrm>
            <a:off x="6989846" y="3459289"/>
            <a:ext cx="242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Take advantage of the laxities.</a:t>
            </a: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CB91D-92AA-B6EB-5DD1-D133EFF35759}"/>
              </a:ext>
            </a:extLst>
          </p:cNvPr>
          <p:cNvSpPr txBox="1"/>
          <p:nvPr/>
        </p:nvSpPr>
        <p:spPr>
          <a:xfrm>
            <a:off x="3076040" y="3258966"/>
            <a:ext cx="2172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>
                <a:solidFill>
                  <a:schemeClr val="bg1"/>
                </a:solidFill>
              </a:rPr>
              <a:t>Dynamic version of the Slack Stealing algorithm.</a:t>
            </a:r>
          </a:p>
        </p:txBody>
      </p:sp>
    </p:spTree>
    <p:extLst>
      <p:ext uri="{BB962C8B-B14F-4D97-AF65-F5344CB8AC3E}">
        <p14:creationId xmlns:p14="http://schemas.microsoft.com/office/powerpoint/2010/main" val="11554253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3425E-EB6A-0B2E-4362-4573310E0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34855" y="381548"/>
            <a:ext cx="3460247" cy="6065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GB" sz="1600" dirty="0"/>
              <a:t>Utilizes the available slack of periodic tasks to be safely pre </a:t>
            </a:r>
            <a:r>
              <a:rPr lang="en-GB" sz="1600" dirty="0" err="1"/>
              <a:t>empted</a:t>
            </a:r>
            <a:r>
              <a:rPr lang="en-GB" sz="1600" dirty="0"/>
              <a:t>.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GB" sz="1600" dirty="0"/>
              <a:t>Aperiodic tasks will run whenever there is idle time.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00A142E-8281-3D76-BCB7-B1D4E35F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91289" y="2689747"/>
            <a:ext cx="4252690" cy="1314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500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7EA8C-0671-6962-AC2D-4C126DAC0A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83990" y="2055775"/>
            <a:ext cx="5711489" cy="296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1A641A-AD53-5B05-7F4E-E6EDC8246625}"/>
              </a:ext>
            </a:extLst>
          </p:cNvPr>
          <p:cNvSpPr txBox="1"/>
          <p:nvPr/>
        </p:nvSpPr>
        <p:spPr>
          <a:xfrm rot="16200000">
            <a:off x="-315936" y="2607255"/>
            <a:ext cx="321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EARLIEST DEADLINE LATE</a:t>
            </a:r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6270ACBC-E07F-FA16-E6E9-A1C5F09DE9A7}"/>
              </a:ext>
            </a:extLst>
          </p:cNvPr>
          <p:cNvSpPr/>
          <p:nvPr/>
        </p:nvSpPr>
        <p:spPr>
          <a:xfrm rot="5400000">
            <a:off x="5436924" y="3484059"/>
            <a:ext cx="1357753" cy="5011210"/>
          </a:xfrm>
          <a:prstGeom prst="bentUpArrow">
            <a:avLst>
              <a:gd name="adj1" fmla="val 10814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22E74A-E909-617B-4012-D048C5318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324" y="5347587"/>
            <a:ext cx="3734033" cy="655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55A8E-B545-B764-4145-493C7923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85" y="5258512"/>
            <a:ext cx="3734033" cy="655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03D1C1-4022-0B53-7C22-63A174B2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946" y="5772588"/>
            <a:ext cx="2053929" cy="7630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498E3F-6356-C9B4-7167-4D748A3E5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412" y="5699296"/>
            <a:ext cx="2053929" cy="763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4608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Top Corners Rounded 13">
            <a:extLst>
              <a:ext uri="{FF2B5EF4-FFF2-40B4-BE49-F238E27FC236}">
                <a16:creationId xmlns:a16="http://schemas.microsoft.com/office/drawing/2014/main" id="{A06622B5-0D3E-459F-977C-302B9D998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4314" y="195830"/>
            <a:ext cx="2932144" cy="3860771"/>
          </a:xfrm>
          <a:prstGeom prst="round2SameRect">
            <a:avLst>
              <a:gd name="adj1" fmla="val 4735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15">
            <a:extLst>
              <a:ext uri="{FF2B5EF4-FFF2-40B4-BE49-F238E27FC236}">
                <a16:creationId xmlns:a16="http://schemas.microsoft.com/office/drawing/2014/main" id="{A8C57116-FF6E-4139-8821-B2C87DACD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3196"/>
            <a:ext cx="3694176" cy="2606040"/>
          </a:xfrm>
          <a:custGeom>
            <a:avLst/>
            <a:gdLst>
              <a:gd name="connsiteX0" fmla="*/ 0 w 3694176"/>
              <a:gd name="connsiteY0" fmla="*/ 0 h 2606040"/>
              <a:gd name="connsiteX1" fmla="*/ 3578728 w 3694176"/>
              <a:gd name="connsiteY1" fmla="*/ 0 h 2606040"/>
              <a:gd name="connsiteX2" fmla="*/ 3694176 w 3694176"/>
              <a:gd name="connsiteY2" fmla="*/ 115448 h 2606040"/>
              <a:gd name="connsiteX3" fmla="*/ 3694176 w 3694176"/>
              <a:gd name="connsiteY3" fmla="*/ 2490592 h 2606040"/>
              <a:gd name="connsiteX4" fmla="*/ 3578728 w 3694176"/>
              <a:gd name="connsiteY4" fmla="*/ 2606040 h 2606040"/>
              <a:gd name="connsiteX5" fmla="*/ 0 w 3694176"/>
              <a:gd name="connsiteY5" fmla="*/ 2606040 h 260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4176" h="2606040">
                <a:moveTo>
                  <a:pt x="0" y="0"/>
                </a:moveTo>
                <a:lnTo>
                  <a:pt x="3578728" y="0"/>
                </a:lnTo>
                <a:cubicBezTo>
                  <a:pt x="3642488" y="0"/>
                  <a:pt x="3694176" y="51688"/>
                  <a:pt x="3694176" y="115448"/>
                </a:cubicBezTo>
                <a:lnTo>
                  <a:pt x="3694176" y="2490592"/>
                </a:lnTo>
                <a:cubicBezTo>
                  <a:pt x="3694176" y="2554352"/>
                  <a:pt x="3642488" y="2606040"/>
                  <a:pt x="3578728" y="2606040"/>
                </a:cubicBezTo>
                <a:lnTo>
                  <a:pt x="0" y="26060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: Top Corners Rounded 17">
            <a:extLst>
              <a:ext uri="{FF2B5EF4-FFF2-40B4-BE49-F238E27FC236}">
                <a16:creationId xmlns:a16="http://schemas.microsoft.com/office/drawing/2014/main" id="{B22EB6A2-EE25-4D0A-B8F7-560339BF7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157157" y="-1"/>
            <a:ext cx="4332545" cy="3130998"/>
          </a:xfrm>
          <a:prstGeom prst="round2SameRect">
            <a:avLst>
              <a:gd name="adj1" fmla="val 3211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19">
            <a:extLst>
              <a:ext uri="{FF2B5EF4-FFF2-40B4-BE49-F238E27FC236}">
                <a16:creationId xmlns:a16="http://schemas.microsoft.com/office/drawing/2014/main" id="{D2C3104C-4206-4F13-AC1B-BD1A0833E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0893" y="1"/>
            <a:ext cx="4005072" cy="2962656"/>
          </a:xfrm>
          <a:custGeom>
            <a:avLst/>
            <a:gdLst>
              <a:gd name="connsiteX0" fmla="*/ 0 w 4005072"/>
              <a:gd name="connsiteY0" fmla="*/ 0 h 2962656"/>
              <a:gd name="connsiteX1" fmla="*/ 4005072 w 4005072"/>
              <a:gd name="connsiteY1" fmla="*/ 0 h 2962656"/>
              <a:gd name="connsiteX2" fmla="*/ 4005072 w 4005072"/>
              <a:gd name="connsiteY2" fmla="*/ 2867525 h 2962656"/>
              <a:gd name="connsiteX3" fmla="*/ 3909941 w 4005072"/>
              <a:gd name="connsiteY3" fmla="*/ 2962656 h 2962656"/>
              <a:gd name="connsiteX4" fmla="*/ 95131 w 4005072"/>
              <a:gd name="connsiteY4" fmla="*/ 2962656 h 2962656"/>
              <a:gd name="connsiteX5" fmla="*/ 0 w 4005072"/>
              <a:gd name="connsiteY5" fmla="*/ 2867525 h 29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5072" h="2962656">
                <a:moveTo>
                  <a:pt x="0" y="0"/>
                </a:moveTo>
                <a:lnTo>
                  <a:pt x="4005072" y="0"/>
                </a:lnTo>
                <a:lnTo>
                  <a:pt x="4005072" y="2867525"/>
                </a:lnTo>
                <a:cubicBezTo>
                  <a:pt x="4005072" y="2920064"/>
                  <a:pt x="3962480" y="2962656"/>
                  <a:pt x="3909941" y="2962656"/>
                </a:cubicBezTo>
                <a:lnTo>
                  <a:pt x="95131" y="2962656"/>
                </a:lnTo>
                <a:cubicBezTo>
                  <a:pt x="42592" y="2962656"/>
                  <a:pt x="0" y="2920064"/>
                  <a:pt x="0" y="28675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A08E4-2E2B-BC57-BE03-871B187B372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688006" y="543874"/>
            <a:ext cx="3244089" cy="1873460"/>
          </a:xfrm>
          <a:prstGeom prst="rect">
            <a:avLst/>
          </a:prstGeom>
        </p:spPr>
      </p:pic>
      <p:sp>
        <p:nvSpPr>
          <p:cNvPr id="31" name="Rectangle: Top Corners Rounded 21">
            <a:extLst>
              <a:ext uri="{FF2B5EF4-FFF2-40B4-BE49-F238E27FC236}">
                <a16:creationId xmlns:a16="http://schemas.microsoft.com/office/drawing/2014/main" id="{E075FF7B-260C-401F-825B-033879C5E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157156" y="3506700"/>
            <a:ext cx="4332545" cy="3351300"/>
          </a:xfrm>
          <a:prstGeom prst="round2SameRect">
            <a:avLst>
              <a:gd name="adj1" fmla="val 3211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1D5037CA-A2EE-4AB1-869B-76219B61E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20893" y="3675040"/>
            <a:ext cx="4005072" cy="3182960"/>
          </a:xfrm>
          <a:custGeom>
            <a:avLst/>
            <a:gdLst>
              <a:gd name="connsiteX0" fmla="*/ 0 w 4005072"/>
              <a:gd name="connsiteY0" fmla="*/ 0 h 2962656"/>
              <a:gd name="connsiteX1" fmla="*/ 4005072 w 4005072"/>
              <a:gd name="connsiteY1" fmla="*/ 0 h 2962656"/>
              <a:gd name="connsiteX2" fmla="*/ 4005072 w 4005072"/>
              <a:gd name="connsiteY2" fmla="*/ 2867525 h 2962656"/>
              <a:gd name="connsiteX3" fmla="*/ 3909941 w 4005072"/>
              <a:gd name="connsiteY3" fmla="*/ 2962656 h 2962656"/>
              <a:gd name="connsiteX4" fmla="*/ 95131 w 4005072"/>
              <a:gd name="connsiteY4" fmla="*/ 2962656 h 2962656"/>
              <a:gd name="connsiteX5" fmla="*/ 0 w 4005072"/>
              <a:gd name="connsiteY5" fmla="*/ 2867525 h 29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5072" h="2962656">
                <a:moveTo>
                  <a:pt x="0" y="0"/>
                </a:moveTo>
                <a:lnTo>
                  <a:pt x="4005072" y="0"/>
                </a:lnTo>
                <a:lnTo>
                  <a:pt x="4005072" y="2867525"/>
                </a:lnTo>
                <a:cubicBezTo>
                  <a:pt x="4005072" y="2920064"/>
                  <a:pt x="3962480" y="2962656"/>
                  <a:pt x="3909941" y="2962656"/>
                </a:cubicBezTo>
                <a:lnTo>
                  <a:pt x="95131" y="2962656"/>
                </a:lnTo>
                <a:cubicBezTo>
                  <a:pt x="42592" y="2962656"/>
                  <a:pt x="0" y="2920064"/>
                  <a:pt x="0" y="28675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D9C46-2CC3-2669-2034-CCC3AC44C0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9781" y="1151280"/>
            <a:ext cx="3142409" cy="1979717"/>
          </a:xfrm>
          <a:prstGeom prst="rect">
            <a:avLst/>
          </a:prstGeom>
        </p:spPr>
      </p:pic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03EE06E7-68E3-478C-8B9B-551876F1B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57692" y="1480693"/>
            <a:ext cx="5054856" cy="3413760"/>
          </a:xfrm>
          <a:prstGeom prst="round2SameRect">
            <a:avLst>
              <a:gd name="adj1" fmla="val 3803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34533210-0571-49A3-9F72-A917C934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5880" y="823849"/>
            <a:ext cx="3246120" cy="4727448"/>
          </a:xfrm>
          <a:custGeom>
            <a:avLst/>
            <a:gdLst>
              <a:gd name="connsiteX0" fmla="*/ 75732 w 3246120"/>
              <a:gd name="connsiteY0" fmla="*/ 0 h 4727448"/>
              <a:gd name="connsiteX1" fmla="*/ 3246120 w 3246120"/>
              <a:gd name="connsiteY1" fmla="*/ 0 h 4727448"/>
              <a:gd name="connsiteX2" fmla="*/ 3246120 w 3246120"/>
              <a:gd name="connsiteY2" fmla="*/ 4727448 h 4727448"/>
              <a:gd name="connsiteX3" fmla="*/ 75732 w 3246120"/>
              <a:gd name="connsiteY3" fmla="*/ 4727448 h 4727448"/>
              <a:gd name="connsiteX4" fmla="*/ 0 w 3246120"/>
              <a:gd name="connsiteY4" fmla="*/ 4651716 h 4727448"/>
              <a:gd name="connsiteX5" fmla="*/ 0 w 3246120"/>
              <a:gd name="connsiteY5" fmla="*/ 75732 h 4727448"/>
              <a:gd name="connsiteX6" fmla="*/ 75732 w 3246120"/>
              <a:gd name="connsiteY6" fmla="*/ 0 h 472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6120" h="4727448">
                <a:moveTo>
                  <a:pt x="75732" y="0"/>
                </a:moveTo>
                <a:lnTo>
                  <a:pt x="3246120" y="0"/>
                </a:lnTo>
                <a:lnTo>
                  <a:pt x="3246120" y="4727448"/>
                </a:lnTo>
                <a:lnTo>
                  <a:pt x="75732" y="4727448"/>
                </a:lnTo>
                <a:cubicBezTo>
                  <a:pt x="33906" y="4727448"/>
                  <a:pt x="0" y="4693542"/>
                  <a:pt x="0" y="4651716"/>
                </a:cubicBezTo>
                <a:lnTo>
                  <a:pt x="0" y="75732"/>
                </a:lnTo>
                <a:cubicBezTo>
                  <a:pt x="0" y="33906"/>
                  <a:pt x="33906" y="0"/>
                  <a:pt x="7573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431223-8425-D559-84E1-A2B350592A6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653437" y="444519"/>
            <a:ext cx="3538563" cy="596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B0232-0150-660A-3BAE-0EDB51C2BBA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688006" y="4572488"/>
            <a:ext cx="3050689" cy="138806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129965D-6B1B-458A-5727-0ADA445C70AE}"/>
              </a:ext>
            </a:extLst>
          </p:cNvPr>
          <p:cNvSpPr/>
          <p:nvPr/>
        </p:nvSpPr>
        <p:spPr>
          <a:xfrm>
            <a:off x="2073436" y="243122"/>
            <a:ext cx="2000250" cy="1149350"/>
          </a:xfrm>
          <a:prstGeom prst="ellipse">
            <a:avLst/>
          </a:prstGeom>
          <a:gradFill flip="none" rotWithShape="1">
            <a:gsLst>
              <a:gs pos="0">
                <a:srgbClr val="DFB735">
                  <a:tint val="66000"/>
                  <a:satMod val="160000"/>
                </a:srgbClr>
              </a:gs>
              <a:gs pos="50000">
                <a:srgbClr val="DFB735">
                  <a:tint val="44500"/>
                  <a:satMod val="160000"/>
                </a:srgbClr>
              </a:gs>
              <a:gs pos="100000">
                <a:srgbClr val="DFB735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9ACF57A-ED37-304D-66BD-208F95476BAE}"/>
              </a:ext>
            </a:extLst>
          </p:cNvPr>
          <p:cNvSpPr/>
          <p:nvPr/>
        </p:nvSpPr>
        <p:spPr>
          <a:xfrm>
            <a:off x="4024507" y="2241070"/>
            <a:ext cx="2000250" cy="1149350"/>
          </a:xfrm>
          <a:prstGeom prst="ellipse">
            <a:avLst/>
          </a:prstGeom>
          <a:gradFill flip="none" rotWithShape="1">
            <a:gsLst>
              <a:gs pos="0">
                <a:srgbClr val="DFB735">
                  <a:tint val="66000"/>
                  <a:satMod val="160000"/>
                </a:srgbClr>
              </a:gs>
              <a:gs pos="50000">
                <a:srgbClr val="DFB735">
                  <a:tint val="44500"/>
                  <a:satMod val="160000"/>
                </a:srgbClr>
              </a:gs>
              <a:gs pos="100000">
                <a:srgbClr val="DFB735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5490CCF-E27B-69C8-FF9F-2EA549C9C39D}"/>
              </a:ext>
            </a:extLst>
          </p:cNvPr>
          <p:cNvSpPr/>
          <p:nvPr/>
        </p:nvSpPr>
        <p:spPr>
          <a:xfrm>
            <a:off x="3395857" y="5623181"/>
            <a:ext cx="2000250" cy="1149350"/>
          </a:xfrm>
          <a:prstGeom prst="ellipse">
            <a:avLst/>
          </a:prstGeom>
          <a:gradFill flip="none" rotWithShape="1">
            <a:gsLst>
              <a:gs pos="0">
                <a:srgbClr val="DFB735">
                  <a:tint val="66000"/>
                  <a:satMod val="160000"/>
                </a:srgbClr>
              </a:gs>
              <a:gs pos="50000">
                <a:srgbClr val="DFB735">
                  <a:tint val="44500"/>
                  <a:satMod val="160000"/>
                </a:srgbClr>
              </a:gs>
              <a:gs pos="100000">
                <a:srgbClr val="DFB735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8247DE-3F0E-A94A-AD5B-37EBA6D723A2}"/>
              </a:ext>
            </a:extLst>
          </p:cNvPr>
          <p:cNvSpPr txBox="1"/>
          <p:nvPr/>
        </p:nvSpPr>
        <p:spPr>
          <a:xfrm>
            <a:off x="2527499" y="484978"/>
            <a:ext cx="1139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Task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05983B-30EA-F5E3-F575-883A976D2199}"/>
              </a:ext>
            </a:extLst>
          </p:cNvPr>
          <p:cNvSpPr txBox="1"/>
          <p:nvPr/>
        </p:nvSpPr>
        <p:spPr>
          <a:xfrm>
            <a:off x="4157156" y="2545368"/>
            <a:ext cx="17582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Request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3A8EC1-0819-187F-0576-FD9DA2BA1FCF}"/>
              </a:ext>
            </a:extLst>
          </p:cNvPr>
          <p:cNvSpPr txBox="1"/>
          <p:nvPr/>
        </p:nvSpPr>
        <p:spPr>
          <a:xfrm>
            <a:off x="3933053" y="5905468"/>
            <a:ext cx="1346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Idle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245600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073D3-41D0-0966-89ED-47E6B5279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625" y="2178050"/>
            <a:ext cx="4962675" cy="1633147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788C1C-FC0A-2C99-B773-3E0CDA689868}"/>
              </a:ext>
            </a:extLst>
          </p:cNvPr>
          <p:cNvSpPr/>
          <p:nvPr/>
        </p:nvSpPr>
        <p:spPr>
          <a:xfrm>
            <a:off x="-209550" y="4546600"/>
            <a:ext cx="2832100" cy="2571750"/>
          </a:xfrm>
          <a:prstGeom prst="rect">
            <a:avLst/>
          </a:prstGeom>
          <a:solidFill>
            <a:srgbClr val="DFB735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972DE-758E-CD6F-F4D2-0390194F0E4D}"/>
              </a:ext>
            </a:extLst>
          </p:cNvPr>
          <p:cNvSpPr/>
          <p:nvPr/>
        </p:nvSpPr>
        <p:spPr>
          <a:xfrm>
            <a:off x="2209800" y="5413375"/>
            <a:ext cx="283210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1ABC50-4AB6-1C86-D9CC-EEFC8307B97D}"/>
              </a:ext>
            </a:extLst>
          </p:cNvPr>
          <p:cNvSpPr/>
          <p:nvPr/>
        </p:nvSpPr>
        <p:spPr>
          <a:xfrm>
            <a:off x="-1536700" y="857250"/>
            <a:ext cx="2832100" cy="2571750"/>
          </a:xfrm>
          <a:prstGeom prst="rect">
            <a:avLst/>
          </a:prstGeom>
          <a:solidFill>
            <a:schemeClr val="tx1"/>
          </a:solidFill>
          <a:ln>
            <a:solidFill>
              <a:srgbClr val="DFB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09006-143E-7859-897E-5E5B6BA543AE}"/>
              </a:ext>
            </a:extLst>
          </p:cNvPr>
          <p:cNvSpPr/>
          <p:nvPr/>
        </p:nvSpPr>
        <p:spPr>
          <a:xfrm>
            <a:off x="-425450" y="-705839"/>
            <a:ext cx="2832100" cy="2571750"/>
          </a:xfrm>
          <a:prstGeom prst="rect">
            <a:avLst/>
          </a:prstGeom>
          <a:solidFill>
            <a:srgbClr val="DFB735"/>
          </a:solidFill>
          <a:ln>
            <a:solidFill>
              <a:srgbClr val="DFB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5A9B3-7548-A211-4BB8-321D80ACC3BB}"/>
              </a:ext>
            </a:extLst>
          </p:cNvPr>
          <p:cNvSpPr/>
          <p:nvPr/>
        </p:nvSpPr>
        <p:spPr>
          <a:xfrm>
            <a:off x="-793750" y="2667000"/>
            <a:ext cx="2832100" cy="2571750"/>
          </a:xfrm>
          <a:prstGeom prst="rect">
            <a:avLst/>
          </a:prstGeom>
          <a:solidFill>
            <a:schemeClr val="bg1"/>
          </a:solidFill>
          <a:ln>
            <a:solidFill>
              <a:srgbClr val="DFB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AB63B8-1F6D-50B5-B7D5-A52EAA908109}"/>
              </a:ext>
            </a:extLst>
          </p:cNvPr>
          <p:cNvSpPr/>
          <p:nvPr/>
        </p:nvSpPr>
        <p:spPr>
          <a:xfrm>
            <a:off x="1885950" y="-1438275"/>
            <a:ext cx="283210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2518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9717FF-F506-BE54-2143-86034AEF4D83}"/>
              </a:ext>
            </a:extLst>
          </p:cNvPr>
          <p:cNvSpPr txBox="1"/>
          <p:nvPr/>
        </p:nvSpPr>
        <p:spPr>
          <a:xfrm>
            <a:off x="1066800" y="603250"/>
            <a:ext cx="63119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500"/>
              <a:t>REFERENCE</a:t>
            </a:r>
            <a:endParaRPr lang="en-GB" sz="6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47670-F89A-CBB1-AA4B-3F84E71E154E}"/>
              </a:ext>
            </a:extLst>
          </p:cNvPr>
          <p:cNvSpPr txBox="1"/>
          <p:nvPr/>
        </p:nvSpPr>
        <p:spPr>
          <a:xfrm>
            <a:off x="1092200" y="2063750"/>
            <a:ext cx="875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G. C. </a:t>
            </a:r>
            <a:r>
              <a:rPr lang="en-GB" dirty="0" err="1"/>
              <a:t>Buttazzo</a:t>
            </a:r>
            <a:r>
              <a:rPr lang="en-GB" dirty="0"/>
              <a:t>, Hard real-time computing systems predictable scheduling algorithms and applications. </a:t>
            </a:r>
            <a:r>
              <a:rPr lang="en-GB" dirty="0" err="1"/>
              <a:t>Johanneshov</a:t>
            </a:r>
            <a:r>
              <a:rPr lang="en-GB" dirty="0"/>
              <a:t>, Stockholm: MTM, 2013</a:t>
            </a:r>
          </a:p>
        </p:txBody>
      </p:sp>
    </p:spTree>
    <p:extLst>
      <p:ext uri="{BB962C8B-B14F-4D97-AF65-F5344CB8AC3E}">
        <p14:creationId xmlns:p14="http://schemas.microsoft.com/office/powerpoint/2010/main" val="12819135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395</TotalTime>
  <Words>275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Wingdings</vt:lpstr>
      <vt:lpstr>Crop</vt:lpstr>
      <vt:lpstr>Earliest deadline late</vt:lpstr>
      <vt:lpstr>REAL TIME SYSTEM</vt:lpstr>
      <vt:lpstr>SERVER</vt:lpstr>
      <vt:lpstr>Problem </vt:lpstr>
      <vt:lpstr>Solution</vt:lpstr>
      <vt:lpstr>Solution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Earliest deadline late</dc:title>
  <dc:creator>Sheikh Adib</dc:creator>
  <cp:lastModifiedBy>Sheikh Adib</cp:lastModifiedBy>
  <cp:revision>14</cp:revision>
  <dcterms:created xsi:type="dcterms:W3CDTF">2022-06-11T10:50:57Z</dcterms:created>
  <dcterms:modified xsi:type="dcterms:W3CDTF">2022-06-20T12:29:18Z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